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428" r:id="rId6"/>
    <p:sldId id="259" r:id="rId7"/>
    <p:sldId id="261" r:id="rId8"/>
    <p:sldId id="263" r:id="rId9"/>
    <p:sldId id="264" r:id="rId10"/>
    <p:sldId id="265" r:id="rId11"/>
    <p:sldId id="431" r:id="rId12"/>
    <p:sldId id="432" r:id="rId13"/>
    <p:sldId id="262" r:id="rId14"/>
    <p:sldId id="266" r:id="rId15"/>
    <p:sldId id="433" r:id="rId16"/>
    <p:sldId id="427" r:id="rId17"/>
    <p:sldId id="4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84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3795-F5F4-144D-BBFD-AB3B06F35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5FA65-08F0-A24A-8342-2206798D7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BF4A-6CD1-F442-BAF3-FB1BF023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83D7C-3894-E643-9CBF-E9E82CCC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DE5FA-F3F5-2F4B-B8F1-3C1C9590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423D-C03B-7943-880F-037277F1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2CE73-3428-7442-A152-EC528724F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0E18-3CC5-DF48-8FBF-11FCCD3D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011A7-B6D7-9F45-BF12-833A79A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4644-673A-0443-8006-C2093730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53AB7-E0E1-254A-89DB-4DBF84C25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C73F0-96D8-9F41-A585-2BBDE92D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68C68-C1A0-7C47-8BB5-7EAC75A5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9A8A3-CF8A-2A45-A2C3-CC94F668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6530-8CD1-1644-9176-3D969DFF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1308-8218-6A41-8265-A7C11289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3AFD-B918-824E-A555-6CA9C22E2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7A1B-2BDF-8045-9A31-FC31AE21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ED34E-3544-3342-8540-EEB8272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D0911-B8DB-F640-B97E-8A176002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6D67-82DF-A44F-95E5-10F07141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7C2F-7572-CF47-BBD9-C4D4C669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0E27A-FE6C-654F-BD3E-06DC4D88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95741-C240-AA43-AFAD-744B8134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9252-2982-0A40-93D4-F6B7B45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4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7191-F740-6E42-BCA3-8C495513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3F4C-562F-1344-8635-47A509090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CA381-5256-414F-B99F-3267A1F6E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CA1DE-F7B3-9345-AAC5-7E8B5336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1F6D-B4AA-064C-B719-8027A9AF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B5445-0042-C240-AA23-2D44A896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5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49DA-C278-A846-B25D-09106698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21B3-A09C-DB44-9DB5-F37B65220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F3551-D787-914D-B3D6-8D2DC5AD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58BFF-8A71-FF4A-B8F2-9F4313361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3F269-28B7-2A4B-B810-3C0D2A6F4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07A28-2C7E-EA4E-A882-57710BD5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F2E27-1832-BF46-B6D8-534355E2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E758E-59CF-1C4E-A5EB-385DDC9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C49E-5F22-C947-A751-DEB60CA3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FD9E2-7977-184D-AE92-22F27F93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19A99-5F13-604D-8928-0242A664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911C0-2714-3848-866D-472AC5F8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D1D37-569D-CC47-B075-4C222ABB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1FAD-2C1D-B14B-AE80-FE4C245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138BB-C6C9-6A4F-B093-04F9643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7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6C96-D48C-E34E-91DE-6D658931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08E6-EE66-9147-82BC-4D2FF5C0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12B2F-DA1E-5845-BA69-B4BCDC41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1BE00-2E76-4E46-AA32-A6D7834E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9CC0B-681B-9E43-8276-A7CF9281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ECE3C-8500-2542-A478-AA4369BB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295A-3F19-9149-9B41-CA236C12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66C4E-9EBA-0C4B-85BF-67FF7659C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09CF4-4F9E-084B-892A-77A343EE7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C75CA-1894-6141-B1A2-E964EAC4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5AB27-35A0-3744-B7E8-D4BC3A23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12D8F-E3CE-CC4E-A7CE-DF11FEB3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E13A8-9512-5B4F-900A-D3D48B29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53FEC-9F48-034F-A10B-FF861BCEB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7CCBD-1DA4-DB49-AC4D-9877B0674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DB4-602D-8648-A0E3-B349AE43CC24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FE9D3-78C5-FA40-8966-E04397AF7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6608-C384-2047-AC92-A75844B65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9874-BC10-D349-82C6-882A13AC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.audubon.org/news/rare-coastal-sage-scrub-habitat-provides-home-threatened-gnatcatcher-and-many-other-specie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housepathology.faculty.ucdavis.edu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9BFB-2C10-0E4E-9F70-E95A28EEA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Risk based sampling for </a:t>
            </a:r>
            <a:r>
              <a:rPr lang="en-US" b="1" i="1" dirty="0">
                <a:solidFill>
                  <a:srgbClr val="0070C0"/>
                </a:solidFill>
              </a:rPr>
              <a:t>Phytophthora</a:t>
            </a:r>
            <a:r>
              <a:rPr lang="en-US" b="1" dirty="0">
                <a:solidFill>
                  <a:srgbClr val="0070C0"/>
                </a:solidFill>
              </a:rPr>
              <a:t> in nurseries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9ED12-5B22-6B45-97F6-F1E0441AE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Johanna Del Castillo Múnera</a:t>
            </a:r>
          </a:p>
          <a:p>
            <a:r>
              <a:rPr lang="en-US" dirty="0"/>
              <a:t>Department of Plant Pathology, UC Davis</a:t>
            </a:r>
          </a:p>
          <a:p>
            <a:r>
              <a:rPr lang="en-US" dirty="0"/>
              <a:t>CALPHYTOS meeting </a:t>
            </a:r>
          </a:p>
          <a:p>
            <a:r>
              <a:rPr lang="en-US" dirty="0"/>
              <a:t>November 8,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A68C7-685D-5743-9C2C-519A828E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154" y="157565"/>
            <a:ext cx="1317220" cy="1302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CFAA1-875A-100D-9001-408F591178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0400"/>
            <a:ext cx="3237424" cy="238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BC595-AF7C-D51A-1CCA-C49E59436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77" b="5406"/>
          <a:stretch/>
        </p:blipFill>
        <p:spPr>
          <a:xfrm>
            <a:off x="9146275" y="4470400"/>
            <a:ext cx="304345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7A6-CDF5-2445-B795-8B257C1F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8" y="195482"/>
            <a:ext cx="11280533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if there are few or no symptomatic plants?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FDDE-D5F3-3F40-B756-523CB3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54" y="2311180"/>
            <a:ext cx="4730579" cy="4351338"/>
          </a:xfrm>
        </p:spPr>
        <p:txBody>
          <a:bodyPr>
            <a:normAutofit/>
          </a:bodyPr>
          <a:lstStyle/>
          <a:p>
            <a:r>
              <a:rPr lang="en-US" dirty="0"/>
              <a:t>Plant species</a:t>
            </a:r>
          </a:p>
          <a:p>
            <a:r>
              <a:rPr lang="en-US" dirty="0">
                <a:solidFill>
                  <a:srgbClr val="C00000"/>
                </a:solidFill>
              </a:rPr>
              <a:t>High risk: </a:t>
            </a:r>
          </a:p>
          <a:p>
            <a:pPr lvl="1"/>
            <a:r>
              <a:rPr lang="en-US" dirty="0"/>
              <a:t>Flowering plants (dicots)</a:t>
            </a:r>
            <a:r>
              <a:rPr lang="en-US" dirty="0">
                <a:sym typeface="Wingdings" pitchFamily="2" charset="2"/>
              </a:rPr>
              <a:t> shrubs, trees, bedding plants</a:t>
            </a:r>
          </a:p>
          <a:p>
            <a:pPr lvl="1"/>
            <a:r>
              <a:rPr lang="en-US" dirty="0">
                <a:sym typeface="Wingdings" pitchFamily="2" charset="2"/>
              </a:rPr>
              <a:t>Known susceptible hosts: </a:t>
            </a:r>
            <a:r>
              <a:rPr lang="en-US" i="1" dirty="0">
                <a:sym typeface="Wingdings" pitchFamily="2" charset="2"/>
              </a:rPr>
              <a:t>Arbutus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/>
              <a:t>Arctostaphylos</a:t>
            </a:r>
            <a:r>
              <a:rPr lang="en-US" dirty="0"/>
              <a:t>, </a:t>
            </a:r>
            <a:r>
              <a:rPr lang="en-US" i="1" dirty="0">
                <a:sym typeface="Wingdings" pitchFamily="2" charset="2"/>
              </a:rPr>
              <a:t>Ceanothus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Cistus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 err="1">
                <a:sym typeface="Wingdings" pitchFamily="2" charset="2"/>
              </a:rPr>
              <a:t>Diplacus</a:t>
            </a:r>
            <a:r>
              <a:rPr lang="en-US" i="1" dirty="0">
                <a:sym typeface="Wingdings" pitchFamily="2" charset="2"/>
              </a:rPr>
              <a:t>,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Heteromeles</a:t>
            </a:r>
            <a:r>
              <a:rPr lang="en-US" i="1" dirty="0">
                <a:sym typeface="Wingdings" pitchFamily="2" charset="2"/>
              </a:rPr>
              <a:t>,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Rhamnus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Conifers, non-grass monocots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Low risk: </a:t>
            </a:r>
            <a:r>
              <a:rPr lang="en-US" dirty="0"/>
              <a:t>Grasses, ferns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66472-012A-1D4D-A05B-478E6AA8514A}"/>
              </a:ext>
            </a:extLst>
          </p:cNvPr>
          <p:cNvSpPr txBox="1"/>
          <p:nvPr/>
        </p:nvSpPr>
        <p:spPr>
          <a:xfrm>
            <a:off x="784654" y="1521045"/>
            <a:ext cx="862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Select plants based on risk of contamination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9690C-2541-4E46-9B3C-C381B8B25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11179"/>
            <a:ext cx="2222400" cy="2939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BD231-75CC-BE46-8E37-8A7AAD8C48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145" y="2311178"/>
            <a:ext cx="2458182" cy="2939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5795C-8D35-124F-B8F0-90B32A806B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348" y="4256473"/>
            <a:ext cx="1540443" cy="2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7A6-CDF5-2445-B795-8B257C1F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8" y="195482"/>
            <a:ext cx="11280533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if there are few or no symptomatic plants?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FDDE-D5F3-3F40-B756-523CB3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54" y="2311180"/>
            <a:ext cx="4730579" cy="4351338"/>
          </a:xfrm>
        </p:spPr>
        <p:txBody>
          <a:bodyPr>
            <a:normAutofit/>
          </a:bodyPr>
          <a:lstStyle/>
          <a:p>
            <a:r>
              <a:rPr lang="en-US" dirty="0"/>
              <a:t>Planting sites</a:t>
            </a:r>
          </a:p>
          <a:p>
            <a:r>
              <a:rPr lang="en-US" dirty="0">
                <a:solidFill>
                  <a:srgbClr val="C00000"/>
                </a:solidFill>
              </a:rPr>
              <a:t>High risk: </a:t>
            </a:r>
          </a:p>
          <a:p>
            <a:pPr lvl="1"/>
            <a:r>
              <a:rPr lang="en-US" dirty="0"/>
              <a:t>Very rare habitats</a:t>
            </a:r>
          </a:p>
          <a:p>
            <a:pPr lvl="1"/>
            <a:r>
              <a:rPr lang="en-US" dirty="0"/>
              <a:t>Close to sensitive species at planting sites</a:t>
            </a:r>
          </a:p>
          <a:p>
            <a:pPr lvl="1"/>
            <a:r>
              <a:rPr lang="en-US" dirty="0"/>
              <a:t>Pristine locations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Test at highest rate as possible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66472-012A-1D4D-A05B-478E6AA8514A}"/>
              </a:ext>
            </a:extLst>
          </p:cNvPr>
          <p:cNvSpPr txBox="1"/>
          <p:nvPr/>
        </p:nvSpPr>
        <p:spPr>
          <a:xfrm>
            <a:off x="784654" y="1521045"/>
            <a:ext cx="862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Select plants based on risk of contamination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5F679F-CB48-EBEC-2F06-9548BBDD9ADE}"/>
              </a:ext>
            </a:extLst>
          </p:cNvPr>
          <p:cNvGrpSpPr/>
          <p:nvPr/>
        </p:nvGrpSpPr>
        <p:grpSpPr>
          <a:xfrm>
            <a:off x="6096000" y="2167376"/>
            <a:ext cx="5375178" cy="4413376"/>
            <a:chOff x="6096000" y="2167376"/>
            <a:chExt cx="5375178" cy="44133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B1DAA54-626D-0090-7ACE-0246517AE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167376"/>
              <a:ext cx="5375178" cy="3859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9ABE35-FF30-EBB9-5A2C-4C31BC45950D}"/>
                </a:ext>
              </a:extLst>
            </p:cNvPr>
            <p:cNvSpPr txBox="1"/>
            <p:nvPr/>
          </p:nvSpPr>
          <p:spPr>
            <a:xfrm>
              <a:off x="6096000" y="6026754"/>
              <a:ext cx="537517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https://ca.audubon.org/news/rare-coastal-sage-scrub-habitat-provides-home-threatened-gnatcatcher-and-many-other-species</a:t>
              </a:r>
              <a:endParaRPr lang="en-US" sz="1000" dirty="0"/>
            </a:p>
            <a:p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79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250E-90BF-4881-BAE9-A07C0F34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testing any of the high-risk scenarios :</a:t>
            </a:r>
          </a:p>
          <a:p>
            <a:pPr lvl="1"/>
            <a:r>
              <a:rPr lang="en-US" dirty="0"/>
              <a:t>Symptomatic plants,  older plants known to be </a:t>
            </a:r>
            <a:r>
              <a:rPr lang="en-US" i="1" dirty="0"/>
              <a:t>Phytophthora</a:t>
            </a:r>
            <a:r>
              <a:rPr lang="en-US" dirty="0"/>
              <a:t> hosts, plants close to sources of contamination, propagation material collected from the soil, plants coming for other nurseries. </a:t>
            </a:r>
          </a:p>
          <a:p>
            <a:r>
              <a:rPr lang="en-US" dirty="0"/>
              <a:t>If you have to choose what not to test, select low risk scenarios:</a:t>
            </a:r>
          </a:p>
          <a:p>
            <a:pPr lvl="1"/>
            <a:r>
              <a:rPr lang="en-US" dirty="0"/>
              <a:t>Grasses, young plants grown under NPBMP, clean seeds, tip cuttings, plants  separated from contamination 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372A5E-64F8-4288-8D1D-102B1478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to prioritize when testing ?</a:t>
            </a:r>
          </a:p>
        </p:txBody>
      </p:sp>
    </p:spTree>
    <p:extLst>
      <p:ext uri="{BB962C8B-B14F-4D97-AF65-F5344CB8AC3E}">
        <p14:creationId xmlns:p14="http://schemas.microsoft.com/office/powerpoint/2010/main" val="13466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7670-1417-6342-AA3E-B030C975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5218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How many plants should I test?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90BE-2DEB-E14E-B089-D995A0210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There is a no set number of plants to test.  </a:t>
            </a:r>
            <a:r>
              <a:rPr lang="en-US" i="1" dirty="0"/>
              <a:t>Phytophthora</a:t>
            </a:r>
            <a:r>
              <a:rPr lang="en-US" dirty="0"/>
              <a:t> detection is affected by:</a:t>
            </a:r>
          </a:p>
          <a:p>
            <a:pPr lvl="1"/>
            <a:r>
              <a:rPr lang="en-US" dirty="0"/>
              <a:t>Sampling method used </a:t>
            </a:r>
          </a:p>
          <a:p>
            <a:pPr lvl="1"/>
            <a:r>
              <a:rPr lang="en-US" dirty="0"/>
              <a:t>Infection rate </a:t>
            </a:r>
            <a:r>
              <a:rPr lang="en-US" dirty="0">
                <a:sym typeface="Wingdings" pitchFamily="2" charset="2"/>
              </a:rPr>
              <a:t> The lower the infection level, the more plants that need to be tested to get a positive result</a:t>
            </a:r>
            <a:endParaRPr lang="en-US" dirty="0"/>
          </a:p>
          <a:p>
            <a:r>
              <a:rPr lang="en-US" dirty="0"/>
              <a:t>Depending on the plant batch size, test as many plants as feasible</a:t>
            </a:r>
          </a:p>
          <a:p>
            <a:pPr lvl="1"/>
            <a:r>
              <a:rPr lang="en-US" dirty="0"/>
              <a:t>Smaller batches: Ideally, test 100% of the plants</a:t>
            </a:r>
          </a:p>
          <a:p>
            <a:pPr lvl="1"/>
            <a:r>
              <a:rPr lang="en-US" dirty="0"/>
              <a:t>Larger batches: Select plants to test based on risk of contamination</a:t>
            </a:r>
          </a:p>
        </p:txBody>
      </p:sp>
    </p:spTree>
    <p:extLst>
      <p:ext uri="{BB962C8B-B14F-4D97-AF65-F5344CB8AC3E}">
        <p14:creationId xmlns:p14="http://schemas.microsoft.com/office/powerpoint/2010/main" val="9219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B487-14A2-4F47-9CEE-939E75A9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3F79-6CC9-3747-A9D1-BE6896BA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74745" cy="4351338"/>
          </a:xfrm>
        </p:spPr>
        <p:txBody>
          <a:bodyPr/>
          <a:lstStyle/>
          <a:p>
            <a:r>
              <a:rPr lang="en-US" dirty="0"/>
              <a:t>Select plants to test based on symptoms and risk of contamination</a:t>
            </a:r>
          </a:p>
          <a:p>
            <a:endParaRPr lang="en-US" dirty="0"/>
          </a:p>
          <a:p>
            <a:r>
              <a:rPr lang="en-US" dirty="0"/>
              <a:t>Use a detection method that has higher likelihood of </a:t>
            </a:r>
            <a:r>
              <a:rPr lang="en-US" i="1" dirty="0"/>
              <a:t>Phytophthora</a:t>
            </a:r>
            <a:r>
              <a:rPr lang="en-US" dirty="0"/>
              <a:t> detection: Leachate baiting test. </a:t>
            </a:r>
          </a:p>
          <a:p>
            <a:pPr lvl="1"/>
            <a:r>
              <a:rPr lang="en-US" dirty="0"/>
              <a:t>If testing individual plants:  bait from the root ball </a:t>
            </a:r>
          </a:p>
        </p:txBody>
      </p:sp>
    </p:spTree>
    <p:extLst>
      <p:ext uri="{BB962C8B-B14F-4D97-AF65-F5344CB8AC3E}">
        <p14:creationId xmlns:p14="http://schemas.microsoft.com/office/powerpoint/2010/main" val="289755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2D5E-AC6F-B4DD-7294-D3994E9F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C000-94A8-69E8-2AC4-43A30F0F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phytosphere.com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BMPsnursery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/test2numsamp.htm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phytosphere.com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BMPsnursery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/test2_2whattotest.htm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phytosphere.com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BMPsnursery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/test2_3teststrat.htm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0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EB4F37-8814-6B4F-B3E6-73477E133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8367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869F-BFE9-C243-9159-1A70F2F3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122" y="1634080"/>
            <a:ext cx="5193181" cy="22664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https://greenhousepathology.faculty.ucdavis.edu/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jdelcastillo@ucdavis.edu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A3D0E-759A-6D4D-9A96-2C87D1DD5C19}"/>
              </a:ext>
            </a:extLst>
          </p:cNvPr>
          <p:cNvSpPr txBox="1"/>
          <p:nvPr/>
        </p:nvSpPr>
        <p:spPr>
          <a:xfrm>
            <a:off x="834061" y="0"/>
            <a:ext cx="39302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Thank you!</a:t>
            </a:r>
          </a:p>
          <a:p>
            <a:endParaRPr lang="en-US" sz="6000" b="1" dirty="0">
              <a:solidFill>
                <a:srgbClr val="FFFF00"/>
              </a:solidFill>
            </a:endParaRPr>
          </a:p>
          <a:p>
            <a:r>
              <a:rPr lang="en-US" sz="6000" b="1" dirty="0">
                <a:solidFill>
                  <a:srgbClr val="FFFF00"/>
                </a:solidFill>
              </a:rPr>
              <a:t>Questions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FCEB7-206D-A244-9905-1FFF9FDA53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122" y="76849"/>
            <a:ext cx="5680167" cy="1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D1E-0F75-9E4F-84F8-A915738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Acknowledgement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A68E4-C9DD-1848-B3D7-D2C2D7BDFC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447" y="2793412"/>
            <a:ext cx="1673705" cy="1820153"/>
          </a:xfrm>
          <a:prstGeom prst="rect">
            <a:avLst/>
          </a:prstGeom>
        </p:spPr>
      </p:pic>
      <p:pic>
        <p:nvPicPr>
          <p:cNvPr id="5" name="Picture 2" descr="SF public utilities commission (SFPUC) - Web Jungle">
            <a:extLst>
              <a:ext uri="{FF2B5EF4-FFF2-40B4-BE49-F238E27FC236}">
                <a16:creationId xmlns:a16="http://schemas.microsoft.com/office/drawing/2014/main" id="{06222979-A29F-BA49-9108-A1E63CF4C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8613" y="2959324"/>
            <a:ext cx="2827683" cy="15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C8491-FA6A-614E-8896-6270AAB96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47" y="4613565"/>
            <a:ext cx="3274683" cy="1148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FDA65A-4D2F-9D45-9704-88CEC2E79748}"/>
              </a:ext>
            </a:extLst>
          </p:cNvPr>
          <p:cNvSpPr txBox="1">
            <a:spLocks/>
          </p:cNvSpPr>
          <p:nvPr/>
        </p:nvSpPr>
        <p:spPr>
          <a:xfrm>
            <a:off x="761270" y="18525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Susan Frankel</a:t>
            </a:r>
          </a:p>
          <a:p>
            <a:r>
              <a:rPr lang="en-US" dirty="0"/>
              <a:t>Ted </a:t>
            </a:r>
            <a:r>
              <a:rPr lang="en-US" dirty="0" err="1"/>
              <a:t>Swiecki</a:t>
            </a:r>
            <a:endParaRPr lang="en-US" dirty="0"/>
          </a:p>
          <a:p>
            <a:r>
              <a:rPr lang="en-US" dirty="0"/>
              <a:t>Diana Benner </a:t>
            </a:r>
          </a:p>
        </p:txBody>
      </p:sp>
      <p:pic>
        <p:nvPicPr>
          <p:cNvPr id="1026" name="Picture 2" descr="Santa Clara Valley Water District | Santa Clara LAFCO">
            <a:extLst>
              <a:ext uri="{FF2B5EF4-FFF2-40B4-BE49-F238E27FC236}">
                <a16:creationId xmlns:a16="http://schemas.microsoft.com/office/drawing/2014/main" id="{78690A66-7799-2A44-AC19-D05ECEB1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884" y="4831822"/>
            <a:ext cx="3101740" cy="18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9D4663-42BC-D34B-AB25-41BB43C46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673" y="3241028"/>
            <a:ext cx="1430574" cy="14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9C3-B44A-254D-B551-81F1B9A3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02"/>
            <a:ext cx="10734964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Selecting nursery stock for </a:t>
            </a:r>
            <a:r>
              <a:rPr lang="en-US" sz="5400" b="1" i="1" dirty="0">
                <a:solidFill>
                  <a:srgbClr val="0070C0"/>
                </a:solidFill>
              </a:rPr>
              <a:t>Phytophthora</a:t>
            </a:r>
            <a:r>
              <a:rPr lang="en-US" sz="5400" b="1" dirty="0">
                <a:solidFill>
                  <a:srgbClr val="0070C0"/>
                </a:solidFill>
              </a:rPr>
              <a:t>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1A1C-D280-A549-A7D8-4EBEABF4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82" y="2628951"/>
            <a:ext cx="10515600" cy="4351338"/>
          </a:xfrm>
        </p:spPr>
        <p:txBody>
          <a:bodyPr/>
          <a:lstStyle/>
          <a:p>
            <a:r>
              <a:rPr lang="en-US" sz="4400" dirty="0"/>
              <a:t>Which plants should I test?</a:t>
            </a:r>
          </a:p>
          <a:p>
            <a:r>
              <a:rPr lang="en-US" sz="4400" dirty="0"/>
              <a:t>How many plants to test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370-FA62-F643-BFF6-EC5032FA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Which plants should I test</a:t>
            </a:r>
            <a:r>
              <a:rPr lang="en-US" b="1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94FD-89C6-1A4F-AB78-59A73361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225"/>
            <a:ext cx="10515600" cy="4351338"/>
          </a:xfrm>
        </p:spPr>
        <p:txBody>
          <a:bodyPr/>
          <a:lstStyle/>
          <a:p>
            <a:r>
              <a:rPr lang="en-US" dirty="0"/>
              <a:t>Symptomatic plants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C8EAF-2E68-A040-A721-9E6FADEAC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491" y="1871090"/>
            <a:ext cx="3799348" cy="4186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06349-26DA-5246-98D8-AB490B8FAB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62" y="1871090"/>
            <a:ext cx="3298878" cy="4186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1D79F-E8E7-8B4A-91CA-EA1C496B6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6763" y="1871090"/>
            <a:ext cx="2345433" cy="41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370-FA62-F643-BFF6-EC5032FA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Which plants should I test</a:t>
            </a:r>
            <a:r>
              <a:rPr lang="en-US" b="1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94FD-89C6-1A4F-AB78-59A73361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225"/>
            <a:ext cx="10515600" cy="4351338"/>
          </a:xfrm>
        </p:spPr>
        <p:txBody>
          <a:bodyPr/>
          <a:lstStyle/>
          <a:p>
            <a:r>
              <a:rPr lang="en-US" dirty="0"/>
              <a:t>Symptomatic plants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8E4E3-055A-2B48-B962-8266340A7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72" y="1649390"/>
            <a:ext cx="3963300" cy="4667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081F2-F6A8-1447-8B6C-EAF2B7743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612" y="1876199"/>
            <a:ext cx="6357316" cy="40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7A6-CDF5-2445-B795-8B257C1F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2" y="224651"/>
            <a:ext cx="10984345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if there are few or no symptomatic plants?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F4C8D-A5C1-E148-8E9F-3A25105C0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58" y="1971637"/>
            <a:ext cx="6042434" cy="4351338"/>
          </a:xfrm>
        </p:spPr>
        <p:txBody>
          <a:bodyPr/>
          <a:lstStyle/>
          <a:p>
            <a:r>
              <a:rPr lang="en-US" i="1" dirty="0"/>
              <a:t>Phytophthora</a:t>
            </a:r>
            <a:r>
              <a:rPr lang="en-US" dirty="0"/>
              <a:t> infected plants can remain asymptomatic for long periods of time. </a:t>
            </a:r>
          </a:p>
        </p:txBody>
      </p:sp>
      <p:pic>
        <p:nvPicPr>
          <p:cNvPr id="9" name="Picture 8" descr="A group of plants in pots&#10;&#10;Description automatically generated">
            <a:extLst>
              <a:ext uri="{FF2B5EF4-FFF2-40B4-BE49-F238E27FC236}">
                <a16:creationId xmlns:a16="http://schemas.microsoft.com/office/drawing/2014/main" id="{311E21F1-C072-274A-BC4A-07F95663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03269" y="2661147"/>
            <a:ext cx="4442120" cy="2656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4FA109-3EC7-C546-A797-8634B0FC0556}"/>
              </a:ext>
            </a:extLst>
          </p:cNvPr>
          <p:cNvSpPr/>
          <p:nvPr/>
        </p:nvSpPr>
        <p:spPr>
          <a:xfrm>
            <a:off x="7595858" y="5703684"/>
            <a:ext cx="344032" cy="5069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361B3-6CDA-BF4F-8356-87E63900848F}"/>
              </a:ext>
            </a:extLst>
          </p:cNvPr>
          <p:cNvSpPr/>
          <p:nvPr/>
        </p:nvSpPr>
        <p:spPr>
          <a:xfrm>
            <a:off x="8409161" y="5358143"/>
            <a:ext cx="344032" cy="5069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9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7A6-CDF5-2445-B795-8B257C1F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0" y="185242"/>
            <a:ext cx="11394391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if there are few or no symptomatic plants?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FDDE-D5F3-3F40-B756-523CB3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75" y="2506662"/>
            <a:ext cx="4730579" cy="4351338"/>
          </a:xfrm>
        </p:spPr>
        <p:txBody>
          <a:bodyPr/>
          <a:lstStyle/>
          <a:p>
            <a:r>
              <a:rPr lang="en-US" dirty="0"/>
              <a:t>Plant propagule source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High risk: </a:t>
            </a:r>
            <a:r>
              <a:rPr lang="en-US" dirty="0"/>
              <a:t>Nurseries not following Nursery </a:t>
            </a:r>
            <a:r>
              <a:rPr lang="en-US" i="1" dirty="0"/>
              <a:t>Phytophthora</a:t>
            </a:r>
            <a:r>
              <a:rPr lang="en-US" dirty="0"/>
              <a:t> BMPs, cultivated landscapes, gardens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Low risk: </a:t>
            </a:r>
            <a:r>
              <a:rPr lang="en-US" dirty="0"/>
              <a:t>Nurseries following NPBMPs, propagules from healthy native plants in remote areas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66472-012A-1D4D-A05B-478E6AA8514A}"/>
              </a:ext>
            </a:extLst>
          </p:cNvPr>
          <p:cNvSpPr txBox="1"/>
          <p:nvPr/>
        </p:nvSpPr>
        <p:spPr>
          <a:xfrm>
            <a:off x="854675" y="1690688"/>
            <a:ext cx="862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Select plants based on risk of contamination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8CCF2-E44F-5D44-BC1F-EBE62C8B8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631" y="2506662"/>
            <a:ext cx="3112873" cy="4151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B9705-0CCB-8B4A-BD0C-AA9ADC09D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082" y="2307194"/>
            <a:ext cx="32789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7A6-CDF5-2445-B795-8B257C1F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63443"/>
            <a:ext cx="10882745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if there are few or no symptomatic plants?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FDDE-D5F3-3F40-B756-523CB3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75" y="2506662"/>
            <a:ext cx="4730579" cy="4351338"/>
          </a:xfrm>
        </p:spPr>
        <p:txBody>
          <a:bodyPr/>
          <a:lstStyle/>
          <a:p>
            <a:r>
              <a:rPr lang="en-US" dirty="0"/>
              <a:t>Plant propagule type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High risk: </a:t>
            </a:r>
            <a:r>
              <a:rPr lang="en-US" dirty="0"/>
              <a:t>Propagules in contact with the soil 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Low risk: </a:t>
            </a:r>
            <a:r>
              <a:rPr lang="en-US" dirty="0"/>
              <a:t>Clean seeds, tip cuttings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66472-012A-1D4D-A05B-478E6AA8514A}"/>
              </a:ext>
            </a:extLst>
          </p:cNvPr>
          <p:cNvSpPr txBox="1"/>
          <p:nvPr/>
        </p:nvSpPr>
        <p:spPr>
          <a:xfrm>
            <a:off x="854675" y="1690688"/>
            <a:ext cx="862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Select plants based on risk of contamination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F6D44-C7E5-2541-8DA9-565866A29A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83683" y="3854453"/>
            <a:ext cx="2400767" cy="31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7A6-CDF5-2445-B795-8B257C1F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0" y="77562"/>
            <a:ext cx="1177006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if there are few or no symptomatic plants?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FDDE-D5F3-3F40-B756-523CB3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54" y="2311180"/>
            <a:ext cx="4730579" cy="4351338"/>
          </a:xfrm>
        </p:spPr>
        <p:txBody>
          <a:bodyPr/>
          <a:lstStyle/>
          <a:p>
            <a:r>
              <a:rPr lang="en-US" dirty="0"/>
              <a:t>Plants in the nursery</a:t>
            </a:r>
          </a:p>
          <a:p>
            <a:r>
              <a:rPr lang="en-US" dirty="0"/>
              <a:t>Plant age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High risk: </a:t>
            </a:r>
            <a:r>
              <a:rPr lang="en-US" dirty="0"/>
              <a:t>Older plants (more than one growing season)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Lower risk: </a:t>
            </a:r>
            <a:r>
              <a:rPr lang="en-US" dirty="0"/>
              <a:t>Young plants 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66472-012A-1D4D-A05B-478E6AA8514A}"/>
              </a:ext>
            </a:extLst>
          </p:cNvPr>
          <p:cNvSpPr txBox="1"/>
          <p:nvPr/>
        </p:nvSpPr>
        <p:spPr>
          <a:xfrm>
            <a:off x="784654" y="1521045"/>
            <a:ext cx="862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Select plants based on risk of contamination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8D670-2E4E-0F49-9769-96033758B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931" y="2403216"/>
            <a:ext cx="2862649" cy="4167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F75CF6-2077-7942-AEEA-41D964901D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392" y="2403215"/>
            <a:ext cx="3484378" cy="41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7A6-CDF5-2445-B795-8B257C1F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9" y="195482"/>
            <a:ext cx="1105886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What if there are few or no symptomatic plants?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FDDE-D5F3-3F40-B756-523CB3A3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54" y="2311180"/>
            <a:ext cx="4730579" cy="4351338"/>
          </a:xfrm>
        </p:spPr>
        <p:txBody>
          <a:bodyPr/>
          <a:lstStyle/>
          <a:p>
            <a:r>
              <a:rPr lang="en-US" dirty="0"/>
              <a:t>Plants in the nursery </a:t>
            </a:r>
          </a:p>
          <a:p>
            <a:r>
              <a:rPr lang="en-US" dirty="0"/>
              <a:t>Plant location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High risk: </a:t>
            </a:r>
            <a:r>
              <a:rPr lang="en-US" dirty="0"/>
              <a:t>Close  to sources of contamination</a:t>
            </a:r>
          </a:p>
          <a:p>
            <a:pPr lvl="2"/>
            <a:r>
              <a:rPr lang="en-US" dirty="0"/>
              <a:t>Known infected plants </a:t>
            </a:r>
          </a:p>
          <a:p>
            <a:pPr lvl="2"/>
            <a:r>
              <a:rPr lang="en-US" dirty="0"/>
              <a:t>Plant material not grown in the nursery</a:t>
            </a:r>
          </a:p>
          <a:p>
            <a:pPr lvl="2"/>
            <a:r>
              <a:rPr lang="en-US" dirty="0"/>
              <a:t>Watercourses, exterior fences, entrances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Lower risk: </a:t>
            </a:r>
            <a:r>
              <a:rPr lang="en-US" dirty="0"/>
              <a:t>Plants well separated from sources of contamination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66472-012A-1D4D-A05B-478E6AA8514A}"/>
              </a:ext>
            </a:extLst>
          </p:cNvPr>
          <p:cNvSpPr txBox="1"/>
          <p:nvPr/>
        </p:nvSpPr>
        <p:spPr>
          <a:xfrm>
            <a:off x="784654" y="1521045"/>
            <a:ext cx="862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Select plants based on risk of contamination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DFCE2-469D-5241-8B8B-BFD98B4158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14979"/>
            <a:ext cx="5323992" cy="39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642</Words>
  <Application>Microsoft Macintosh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Risk based sampling for Phytophthora in nurseries </vt:lpstr>
      <vt:lpstr>Selecting nursery stock for Phytophthora testing</vt:lpstr>
      <vt:lpstr>Which plants should I test? </vt:lpstr>
      <vt:lpstr>Which plants should I test? </vt:lpstr>
      <vt:lpstr>What if there are few or no symptomatic plants?</vt:lpstr>
      <vt:lpstr>What if there are few or no symptomatic plants?</vt:lpstr>
      <vt:lpstr>What if there are few or no symptomatic plants?</vt:lpstr>
      <vt:lpstr>What if there are few or no symptomatic plants?</vt:lpstr>
      <vt:lpstr>What if there are few or no symptomatic plants?</vt:lpstr>
      <vt:lpstr>What if there are few or no symptomatic plants?</vt:lpstr>
      <vt:lpstr>What if there are few or no symptomatic plants?</vt:lpstr>
      <vt:lpstr>What to prioritize when testing ?</vt:lpstr>
      <vt:lpstr>How many plants should I test?</vt:lpstr>
      <vt:lpstr>Summary</vt:lpstr>
      <vt:lpstr>Resources</vt:lpstr>
      <vt:lpstr>PowerPoint Presentation</vt:lpstr>
      <vt:lpstr>Acknowledgement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based sampling for Phytophthora in nurseries</dc:title>
  <dc:creator>Johanna Del Castillo Munera</dc:creator>
  <cp:lastModifiedBy>Johanna Del Castillo Munera</cp:lastModifiedBy>
  <cp:revision>19</cp:revision>
  <dcterms:created xsi:type="dcterms:W3CDTF">2023-10-16T21:00:01Z</dcterms:created>
  <dcterms:modified xsi:type="dcterms:W3CDTF">2023-11-08T17:22:58Z</dcterms:modified>
</cp:coreProperties>
</file>